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9" r:id="rId6"/>
    <p:sldId id="261" r:id="rId7"/>
    <p:sldId id="259" r:id="rId8"/>
    <p:sldId id="260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0574" indent="0" algn="l">
              <a:buNone/>
              <a:defRPr sz="195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kumimoji="0" lang="nl-NL"/>
              <a:t>Klik om het opmaakprofiel van de modelondertitel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956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2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144000" y="274642"/>
            <a:ext cx="2438400" cy="5851525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524000" y="274643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63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30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3375"/>
              </a:lnSpc>
              <a:buNone/>
              <a:defRPr sz="3000" b="1" cap="all"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3716" indent="0">
              <a:lnSpc>
                <a:spcPts val="1725"/>
              </a:lnSpc>
              <a:spcBef>
                <a:spcPts val="0"/>
              </a:spcBef>
              <a:buNone/>
              <a:defRPr sz="15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hthoek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234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646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3375" b="1" cap="none" baseline="0"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296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30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hthoek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29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1500"/>
              </a:lnSpc>
              <a:buNone/>
              <a:defRPr sz="1650" b="1" cap="all" baseline="0"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34290" indent="0">
              <a:lnSpc>
                <a:spcPct val="100000"/>
              </a:lnSpc>
              <a:spcBef>
                <a:spcPts val="0"/>
              </a:spcBef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609600" y="2133603"/>
            <a:ext cx="10871200" cy="399256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776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1575" b="1">
                <a:effectLst/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68580" tIns="205740" rtlCol="0" anchor="t">
            <a:normAutofit/>
          </a:bodyPr>
          <a:lstStyle/>
          <a:p>
            <a:pPr indent="-212598">
              <a:lnSpc>
                <a:spcPts val="2250"/>
              </a:lnSpc>
              <a:spcBef>
                <a:spcPts val="45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117600" y="1143006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2400"/>
            </a:lvl1pPr>
            <a:extLst/>
          </a:lstStyle>
          <a:p>
            <a:pPr marL="0" algn="l" eaLnBrk="1" latinLnBrk="0" hangingPunct="1"/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>
                <a:solidFill>
                  <a:srgbClr val="777777"/>
                </a:solidFill>
              </a:defRPr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78992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1087901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25090" y="21105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Ring 10"/>
          <p:cNvSpPr/>
          <p:nvPr/>
        </p:nvSpPr>
        <p:spPr>
          <a:xfrm rot="2315675">
            <a:off x="243843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350499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15" name="Rechthoek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05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25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74320" indent="-212598" algn="l" rtl="0" eaLnBrk="1" latinLnBrk="0" hangingPunct="1">
        <a:lnSpc>
          <a:spcPct val="100000"/>
        </a:lnSpc>
        <a:spcBef>
          <a:spcPts val="450"/>
        </a:spcBef>
        <a:buClr>
          <a:schemeClr val="accent1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8308" algn="l" rtl="0" eaLnBrk="1" latinLnBrk="0" hangingPunct="1">
        <a:lnSpc>
          <a:spcPct val="100000"/>
        </a:lnSpc>
        <a:spcBef>
          <a:spcPts val="413"/>
        </a:spcBef>
        <a:buClr>
          <a:schemeClr val="accent1"/>
        </a:buClr>
        <a:buFont typeface="Verdana"/>
        <a:buChar char="◦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65226" indent="-17145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30302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973836" indent="-13716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" indent="-13716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59791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28A4EF-41FE-46D3-9904-0BDD5821B2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Demonstrative</a:t>
            </a:r>
            <a:r>
              <a:rPr lang="nl-NL" dirty="0"/>
              <a:t> </a:t>
            </a:r>
            <a:r>
              <a:rPr lang="nl-NL" dirty="0" err="1"/>
              <a:t>determiners</a:t>
            </a:r>
            <a:r>
              <a:rPr lang="nl-NL" dirty="0"/>
              <a:t>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FF0D08E-735E-4AC3-A676-E7E4DCFFB4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2504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129" y="2490788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009" y="2469332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3431704" y="1196752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Is ______ her family?</a:t>
            </a:r>
          </a:p>
        </p:txBody>
      </p:sp>
    </p:spTree>
    <p:extLst>
      <p:ext uri="{BB962C8B-B14F-4D97-AF65-F5344CB8AC3E}">
        <p14:creationId xmlns:p14="http://schemas.microsoft.com/office/powerpoint/2010/main" val="2502773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121" y="2498569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1" y="2428994"/>
            <a:ext cx="239077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2927648" y="980728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_____ are </a:t>
            </a:r>
            <a:r>
              <a:rPr lang="nl-NL" dirty="0" err="1"/>
              <a:t>three</a:t>
            </a:r>
            <a:r>
              <a:rPr lang="nl-NL" dirty="0"/>
              <a:t> chocolate bars.</a:t>
            </a:r>
          </a:p>
        </p:txBody>
      </p:sp>
    </p:spTree>
    <p:extLst>
      <p:ext uri="{BB962C8B-B14F-4D97-AF65-F5344CB8AC3E}">
        <p14:creationId xmlns:p14="http://schemas.microsoft.com/office/powerpoint/2010/main" val="1098637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752" y="2490788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1" y="2357437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3215680" y="1196752"/>
            <a:ext cx="6120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__________ </a:t>
            </a:r>
            <a:r>
              <a:rPr lang="nl-NL" dirty="0" err="1"/>
              <a:t>lion</a:t>
            </a:r>
            <a:r>
              <a:rPr lang="nl-NL" dirty="0"/>
              <a:t> is </a:t>
            </a:r>
            <a:r>
              <a:rPr lang="nl-NL" dirty="0" err="1"/>
              <a:t>writing</a:t>
            </a:r>
            <a:r>
              <a:rPr lang="nl-NL" dirty="0"/>
              <a:t> </a:t>
            </a:r>
            <a:r>
              <a:rPr lang="nl-NL" dirty="0" err="1"/>
              <a:t>something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2134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752" y="2564905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2224088"/>
            <a:ext cx="21336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3719736" y="1340768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_________ is </a:t>
            </a:r>
            <a:r>
              <a:rPr lang="nl-NL" dirty="0" err="1"/>
              <a:t>my</a:t>
            </a:r>
            <a:r>
              <a:rPr lang="nl-NL" dirty="0"/>
              <a:t> radio</a:t>
            </a:r>
          </a:p>
        </p:txBody>
      </p:sp>
    </p:spTree>
    <p:extLst>
      <p:ext uri="{BB962C8B-B14F-4D97-AF65-F5344CB8AC3E}">
        <p14:creationId xmlns:p14="http://schemas.microsoft.com/office/powerpoint/2010/main" val="15393864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0" y="2797168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AutoShape 4" descr="data:image/jpeg;base64,/9j/4AAQSkZJRgABAQAAAQABAAD/2wCEAAkGBhISERUTEhQWFRMSGBQYFRUYFBcXFRgWGx0XFBUYFRgZHCYeFxwjGhQUHy8gIycpLCwsGB8xNTAqNSYrLCsBCQoKDgwOGg8PGi4kHyQpMC4vLDUqLDU0NS80LiwuKikvLTAsLCwsLiwsLSwuLCwuLywsLCwsLDYsKSwvLCwpNf/AABEIAOEA4QMBIgACEQEDEQH/xAAcAAEAAgMBAQEAAAAAAAAAAAAABgcDBAUCAQj/xABREAACAQIDBAYECwQFCQgDAAABAgMAEQQSIQUGMUEHEzJRYXEiQoGxFCMzUmJygpGhotGSsuHwQ1Njc8EIFRYXVIOT0/EkNGR0s8LD4oSj0v/EABsBAQACAwEBAAAAAAAAAAAAAAADBQEEBgIH/8QANREAAgEDAgIHBgYDAQEAAAAAAAECAwQRBSExQRITUXGRscEiMmGBodEGFELh8PEVM2JSI//aAAwDAQACEQMRAD8Auy+X6vf3efhWWhFYgcv1fd5+FAZaUr4TQH2lcHF78YKMleuEjDisStMQe49WGCnztWg3SRBygxJ8cka/g0gP4V7VOUuCZ4lUhHi14ktpVM9I3SHK+T4I+IgEaTNJZctpPizDmaMtp8p6J07wamOC6QXnF4IEa1s3WYlVZT9JI0kK+RtUFWrCj/seCWEJTx0VnJNaVEhvTjOeHw5//JkH49RWaLfNh8thZF72iZJlHsBWQ+xDUEb23k8KaJHQqLjFknpWhszbkGIv1MisV7S6h1+ujWZPaBW/W3xIRSlKAUpSgFKUoBSuZtfebCYX/vE8cZ5KzDOfqoPSb2Co1iemHZ6my9dJ4rCwH/7MtATilVfvF0x4dsLMuHGIjnZGETGJT6fK1ma3nbSuJuv0x/B4pIpRNiZOtbq2eQKMhVDlzPdyQ+fkbAigLrpVTN03y8sGlvHEtf8ACGtnCdN63+Nwjgd8cqufucJ76AtClRrYnSJgMUQqTBJG4RygxuT3Lm0c/VJqS0ArGTm0HDmf8B+v8gTm0HDmf8B+v8j2BagPHwZPmj7hXystKAUIpXF3r3kXBQZyM0jnJDHe2eQgkAnkoALMeQB4mwOUsvCMN43Zi3i3pjwSgH4yRwTHCCAxtpdieygPrHyAJsKrbau3cRijfEOGTlAtxAPNb3kPi9/ALwrSeV3dpZWzyyG7vwueQUeqoGgXkO8kk/eNXFC1jBZluyprXLntHZGwuPCjUAKo5EAAe4CtCbbHWdnMsffwdvLmi/ifDnoYqfrGKj5NDY/TYcR9VT95Hhr9qq1HUWm6VJ979EddoH4ehOKublZz7sfV+iNnrI8uW3okEFbaWPEe2myArxLmuZIC0YkBKyDLopDqQwuhQ8eda1e9jNaaZfnCOQefpRt+4lUPFM3vxXbYtI1ocYSXg9vPBIsJvFPDpIDiI+8ACdfYLLL7MrfWNd/B7WSZM8TBlOlxxBHEMDqpHMEXFRasJjZH62Fskul9Lo4HBZVHaHce0vI8jXXFmqizDZ/T9jj7DXJU2oXG67ea+/mSzFYNZCGa+dOw6krIn1HUhl9h1510Nnb3y4b0cWesg/2kKA8f/mEUWK/2iAW9ZQLtXF2PthZ1OmSRLCSMm5UngQfWU2NmHHwIIHQqst72vZT6Pin/AD6o62dGlcwUlz4NFgRyBgGUgqwBBBuCDqCCOIr1VdbJ2udntrrgWPpr/sxPGSMf1V9WT1e0NMwqxEcEAg3B1BHAjwrtbW6hc0+nD+iiq0pUpdGR9pSvMsoUFmICqCSSbAAakkngK2SIw7Q2hHBG0szhI4xdmY2AH86W51SG+XTNiMQTHgrwQ8Os4Tv4g/0Q8B6XiOFcfpH3/faM2WMkYSI/FLwzkada47z6oPAHvJqH0BuLtE3JIuW1ZrnMT3sTcsfE16O0xwAN+Z4gfqfCuc7chxP4Dvr0q2oDopi0HffmSNf58Kwtikzm+qyDUEaZl04HvU/lrVrHNyPcR+Po/wCNAbxxQXsE/VbVfYb3X8R4U/ztfQLY9xPutxrVry6A8f58u6gM02IZhYnTu5VMN0+k3F4EBJGaeDT4p29NV/s5Dqv1Tcd2XiIYhyWz6k9n/wC3j76Fr6mgP1Ru1vLh8dCJcM+ZeDLazo3zXX1T+B4i41rrV+VN295J8DOJ4Gsw0dDfJInNHHd3HiDqOd/0nurvRDj8Os8J0Ojoe1G4tmRvEXGvMEEaGgOxSlKAVTG8O2/hmKeYG8SXjw45dWD6Ug8ZGW9/mrH41Muk/buLhgEOEw7ytiVlQyIrt1ZsAAAgNnbM2UmwGU8arKJ8pKAFDHYGNlKsnIBkYArp3irCxgpTbfFFffVHCKWNmbtaW0sSVUKps8hsDzUcWb2Dh4la2Y5L+dcrrM8jvyB6tPJT6Z9r3Hki1sahcdRRbXF7Il0SxV9dxg/dW77ly+b2MyILAAWsOHhXygNezr51xfE+vr2duR4r5hDbEp9OOVfuMbj3NX2sYNp4D9N1++OT9BWY8Sn1+n1mnVl/znwaZ36UpWD4mYJkcMssRAljvlv2WU6tG/0Wt7DYjhUp2ZtFZ4lkS4DXup7SsDZkYcmUgg+VR2vuyMT1OJA/o8Voe4TqLqftopU+KJ31X39uqsOmuK8uf3Ol0K/dKp1E37MuHwf7kqPjWXc/b6YWT4FM4WJ/SwbMwFhcB8Pcn1SylB81svqa6G0MYI1LEE8AFUXZ3YhURRzZmIAHea6MPRdFP1c2NZ2mFi0aOBCFuHEXZuwBGr3BY34CyjGh0qvWOa93n6fP+czptQlDoqL48ieVVfTjvaY4lwMZs04zTEcRCDYL9tgfsow51Y+2ca8OHlljjaZ40dliXtOQCQo0Op8AfI1+YN+pcZLinxeJikiE5HVkxyImVQFVULgcAOHE6nnXWlIcyvjG2ta8WK5N9/61lk1IHtPkP42/GgPsY5nifw7h/PjXulKAVjxA9E+V/u1/wrJXlxcEeBoD1esqrl1PHkP8TXiAWVSeJAsPZxNfGa+poDzIM1763414jbXKeI4HvH61krHMulxxGo/T28KAyVINwt+Ds3GK5JMElkxCDhk5OB85CSfEFhzqMzTejcc+FWJ0WdEy46M4rFl1hNxCqHKzsNDISQbKpGg5kG+gswFy/wCnGzv9tw3/AB4/1pUe/wBTeE/rsT+3F/yqUBPa4u826cGNS0gyyKD1cy2EiHwPNe9TdTzFdqlZTaeUYaTWGfnzbMcuEaaOUATQDlfK4b5J0v6rHS3IhhyrQgGRVUeqAL99uft41PelrYWJxWNwqYfDs3ogNMFYoQZVbJIwBEYjyZ7niHIHOsmG6HJSPjMUoPckBP5mk1/ZrxfTqXPQXYvqXOgVbXTlVnUe8msLHL+/IgPWmvomNWG/Q183GNf6UCkfgw99crH9E2NS5ieGYDl6UL+wHOp9rCq1200dRDXLKTw213p+mSLCQHwNYZT6cJ7po/xuv/urJtHATYdguIieFibDOLKx+g4JRz4KxNa0+pjI4iWE/nWo1FqWGetRnTq2FZ02muhLh3MkhYCvJmrBJIFF2IAHEk2HtJrobP3fxc4vFh5Cp4O9ok8x1lmI8VUisxpuXBHwyEKlV4gsmr11a20SzRNl7a2dD3SIQ6H9pRUqTo3xx4nDr/vJG/8AiFYsX0fY+NWZRBLlBOVZJFZra2UGIi54cRUv5eXYbUbO6g1JR3XxX3N/c5FxmLjl4xYeJJgP7acERfsRiQ+cinlVkVXXQnh5UwcqyxPGRKLM6shcCONAoVgCAgQLfgTfncVYtbVtQVCkqa5HWVqrqzcmKwYzBRzI0cqK8bizIyhlI7iDoaz0rYIj85dLHRl/m9hiMPc4SVrZSSTC51CknUodbE6i1jyJr+LE2vpfl7B/1NfqbpKwrSbMxMaQtM0iqoRQSwuy/GKo1Yp27DU5aqbdvoDxE8SyTzjD5rkRmFmlAuQCwLLlJABtqRfXXSgK0+GHwoMYe4VdY/ydILa4yW/93Hb7v41z8f8A5OkgF4MYrHukhK/mVm/doCp1xg5ityJgNeJ5D/E12NtdGW0MGC8kBkRb+nD8agtxLWGYAeKiolnJN7699ZBvRSeiCTy414bFjlrWkrEgV1th7q4zGG2FgklF7FgLID4yNZB5E0BpnGeH418+GHuqwsD0BbScXd8PF4GRnb8iEfjW4/8Ak8Yy2mJw5PiJB+NjWAVzsPZjYvFQ4ZNDNIqA8coY3ZvsjMfZX67wGCSGJIoxljjVURRyVQFA+4VRfR9uPisBtuNZ4S+UOOsQOYlVo2+NEhUA2JMeU2N28r33QClKUApSlAKUpQClKUBy96cKJMFiUIBDQzCxFxfI1tD42qlt4t02UYI4FHY4hFkMQ9PK0axSho7kEAs4utyAOFqvHa+JjjgleVgkao2djwAtY3qrt2t7MMZNloXKvCnVSF0ZVDNAIwMxGXWRVXjxIrDinxPcakoJqLxlYfxXYTDdTcyLDpFNPGHxRVS7tZhFIQMyxDsooNxmGptqTUtpWLs/V938PdRLHAijFRWEjLSlKyehSlKAUpSgFKUoBWInNoOHM9/gP1/kCc2g4cz3+A/X+RkAoABVM797l4ad9qTZck2HIlRk0uBhonKuvAgsjm/G7E3q56qjeneXDJiNpRFyTNEkYyozjrRFLE6kqCAQTGD5+BsByejDofVi820IXspTqopLBWNruzqDdgDYC5sddDxq6YIFRQqKFVRZVUAKB3ADQCtDdraKT4WGWNgysi6g+sBlYHuIYEEHUEGunQClKUApSlAKUpQClKUApSlAKUqGb8dIowEiQpF1srJ1hu+RFS5VdQrEklX0tpl8hQG/0kYfPsrGDugkb9gdZ/7a/PuP+Tk+q/uJFX1FvFFtHZWIkX0M0M8cqMQTG+RgwJ5ixDA81IPOqBlJaA97R/iV/U0B+pcK90UniVU/eL1lrxEllA7gB92le6Axdn6vu/h7qy0rGoK6cV5eH8PdQGSlKUApSlAKxE5tBw5nv8B+v8j61ybcBzPf4D9f5HsCgAFfaVy95tvpgsM+IcFgmUBRa7MzBEW54XZhryFzQHUNfnLeqDJtDGL/AOIlP7eWX/5KtbczpMXGzGCSIQyEFo7SZ1cDtKCVUhgNbW1FzyNVv0iIBtXF25mFvaYYgf3QfbQE96FG/wCxzjkMS9vbHAx/Ek+2rCqv+hWO2CmPzsTIfuSJPepqwKAUpSgFKUoBSlKAUpSgFKUoDHiMQqLmY2A/nTvqo+l7CsxixwjfqlUwyPpoC2aJiO7MzrfvYVZOHTr5WdtY4zZF5E8yf57qzbcw6tF6dii6shFw44ZT4G9qA/OsWIdBIqO6rMuSUKxCyJqMrgdoakeRI4E10t0dgtjMZFCouiukkx5LEjByD4sVCAeJPI1ZOG6MtmzsSYnicauiSSJHrrouY5R4C1SHZGHwuEXqcJDpf0sgvc97uxuxtzJNAd+lc7G7UKSKiqW0uwAubcrUxG1R1BkXidADxzcPw40BvpIDwINtNDfXmK9VytjYlQpSzAoMzFha99Sf55Vlw2NGVpXc5GPogi1gLjS3G9AdClauB2gsubKCAptrzrZdgASeA1NAYcXjFjF2PkOZ8hWom1mzKGiZQ5spJ19o5cRXnZ8fWuZn4cIx3Ac/P+NbGJw46wSu3oxqbDuPfQG5XnrBe1xe17X1t32rTG1BlLdXJlFrHLxGuoF+GnGtDAY+8jyZHYtoMq3AUcuPHhQHdrhb8bEbF4CeBPlGUNH4yIRLGL8rsii/jWbC7VLSMxDCO1hoMotqSx5Vs4bayuwWzDNfKSLBrcbUB+bYpTcMMyOjXGpSSN1PhYo6m47xXvETu7l3LSSSsLnVpHc2UAc2Y2VQB4AVdu8O6mzsWZJpoT1iEKZY2MbueABKkB7cPSBr1sjdDAYGQNDAzz20Zi0kig9xY2TTS4tQG9uHsFsHgYYXt1lmeS2tpJGMjC/OxbLf6NSCuZLtjLKVIOQWBNvXOv3WrJtXaPVBbWzMefIczQG/SgNKAUpSgFKUoBSlKAUpWjtXbcGGUNPIqA6KCfSY9yKPSc+CgmgNLC4hsOGR0YqCSGA0t417SeUQNJqWc3A45V4aCo7tXf1ZFKRYeRluPSkdYQbeFnf71Far7/YsDSPDIoHN5GAA8bL7qnVvUf6TXdzSWzkd7EYsRxEAFc5AaRyFLE8ludTx0HjWR8QFZCI3EcYJUWtdvnN3ef61We/gxu0IxMYYwsEOIAs7hnz5GuiMl7jq+dr30vXX/wBNZ50RZcQuHD5OECiNl4jLM7yISdLXKnwrSlXgk2t8ccb48DaUW8J7Z4Z28yb4OaVs5RDnlOrnRVXlbv8A+lbOHwPxipY5IRe5Hac63qOLNigNMZL4Dq8Na3LhCPfWxFtvHJxaGYDkyNEx+2hYfkrTjqltJ4zj5Gw7SquRumV8j+g+aRvjGynQclHfWZpPTQvE4iQWRct9eRYV4wm+0JITEK2Gc6AyEGJj3LMpyi/INlY91SKt+E4zXSi8o15RcXho5+Akct6MfVxkknN2iT3DlTbjN1VlBOYgGwubcT7q6FK9nk5cW1QoCiKWwAA9CvG0sUzxCyMFY2a63YAWN7fzwrr0oCPNK1hCgcdadWftHhew5C1ZIbquI6oEgFVW2uvBiPfW3jMBI0udGUXXLc3uvfl8a2YYkgj1IVVBLMxAHeSxOgoDjydYYMiRsEUDMTozHibDzrMwdz1iIyrEhEYIsS1raDw/wFcvaHSbhU0hD4g98YAj/wCI5CsPFM1cWbpRxJ7GHhUfSmdz9wjUfjUbqQjxZt07G4qrMYP+d5KIoHZECLZYvSOf0Qz8T7BrrWPC4oSMZfSck6CLVDl0F3BseFQHeHf3FYrDTYXqoSZUZCyvIuS/M3BH2eJribtb44zBpPDGqohmLswiMzKWSMcA49E5bg5DxN7WrHWw7T3/AI+4Tw4+XmW+Z2aQmWNyV7EYHo37yefnXrEys2YSwnOVshUEix5E3tcGq3h33xzjMuMJH0YsPa/d8mbeVbWH372gn9LHJ4SQj3xslvuNefzECf8AxFzjKSfzRauDQrGobiFANZqgWz+lRRYYqExj+siJlTzK2Eg9gbzqabP2lFPGJIZFkRuDKwYeI04Hw4ipYyUuDNCrQqUXipFo2aUpXohFKUoBSlRTfzeo4WMRQkfCZwcp49Wg0eUjgbXAUHixHINXqMXJ4RiUlFZZr74b99SzYfDWacfKOdUhvqAR68liCE4AEFuQavjIxcyO7PK3akY3c+F+S/RFlHICscUYUWF+ZJJuSSbksTqxJJJJ1JJNeiau6FvGkviUtavKq/gZTj2XxvYAWuSToAAOJJ5V3dmbNItJMAX4ql7ond9Z/pcvV5k6W7mzr2xDjtD4kH1UPrkfOcfcpA5tXfrg9e1yVWbt7d4itm+39vM6fStLjTiq1Ve0+C7P38jN8I8Kg2Gk6oy4fKMsMjqoPDq2tLGLdwSQL9mpnUR23Hlxrd0sMbfaRnRvwaOofwxcuN51be0k/Fb/AHJNboKVv0ux/seMNi5YDfDsFXnC1zCfqjjEfqad6mpDsreFZ7qbpKou0TEXtwzKRo6/SHtsdKjlYp8OGtxDKbqymzq3ep5H8DwNxpXVanoNG8TlT9mfbyfevXiUdlqlS3ajL2o/X5E3ZAQQRcHQg6gjmCOdY8BjJsH8heSD1sMWtYc/gzH5M/QJyHgMmprk7E22XPUzECYAkMBZZVHEqPVYesvLiNOHbr55m402s4vaS5cn9zrl1V3TUluia7I2vFiYhLC2ZTcHQhlYaMrqdVYHQqdRW7VapNJhpfhOHBYmwnhGgnQaachKo7Lc+ydCCtgbM2lHiIkmiYNHIAynw8QdQQbgg6ggg8K7CyvYXdPpR480UtehKjLDNqlK1Nq7Ujw0LzSnLHEpZjz8ABzJNgBzJAreNcw7R2mILCxd5LiOMH0mYanjwUDUsdFHsqE747obRxLZ2kSZBYrh1JjRD4KxtKQfXYg9wXhUdw2/uKGJfFEJeQBREwzLHEDdY1YWIPNiDZm1tYKBMdkdKGHb0ZkeLxHxiDyIGa32dPdrurTqezkuY2F5aNVlDPPhnxXH+cSu8ZhcRCbSpIh+mhAPkxFj7DWiMa0nZ7A4sNC3eFPIfS+7vq4p9vwY1xhoZkMZGbEMHAbIdBCoNmDPY35qoPAsprpz7rYN+1hoT/u1B7uIANRflf8AyzfWuv3atPvw8fzxKSjxIAACgAcANBWnLisuIRraSKyHXmvxiH7utHtq7H6P9nn+gA8pJB7mrhb2bjYGKFJViI6qfDFvjJD8W0qRScW+ZIx9leVbT7SWet2zSxCWzXZ9+zYrPERhjmHoP89dG8m5OPBgaxHabobSkAcpF0X7Q4ofbbxHCrzh3IwK8MPGfrXf94muiuz8PGhAjiRCCGGRVUg6EHSxHnXpWz/UyOprlNPNKm89/mt/v8Sndnbm42fswsAfWk9Afm1PsBqa7udHD4ZjMMSyTsP6MfFE8utVvlgPHKRrax1rHPvVhtmOFWdZcGb3jVuskwp4+gRfNDyyE3TlddF09rdK7EWw0Vr8HkNz5hFNvaWPlXqMaVHfO5BVr32orq4wxHu9X6E22ftUl+pnUJOASLXMciji8THja4up9Jbi9wVZunX5/wBobWnmkE0kz9ahzJJexjYcCg7K8ToBYgkEEE1ce623JZoxHik6rFKiM6cAyt2ZE7gTcFeKMCDyJlp1VUzgrr7T6ln0em089n8+p3aUpUxXGOedUVnYhVUFmJ4AAXJPgAKpDFbUbFTSYlr3mIKKeKQi/Up4eicx+k71YPSRsbaGKiSHBOixyCRJwzBSQwUJclSSnbzBdTccdarramy58K4TERmMsbKwOaJz3RuNCfomzeFWFiodNuT35FffOaiuituZ6ph8J18qw+qfTl/uwbZfttZfqh+6sUUt9K7e6WH+KaY8Z2uv90t1i9hGZ/8AeVBr967O0fRftS2Xq/D6jSbdXNdZ4Ld+iO7SlK+TneiozvWtp8M3eMQn3iOQf+mak1R7fBdMO3dPb9qKYe+1W2iz6F/Sfxx47GjqMela1F8Dm194edOHnXyvr3E+fcDFiYM44lWUhkcdpHHZZfLu5gkHQ1JtgbW6+O7ALLGckqjgHABuv0WBDDwNuINR6mCxPU4mOT1JbQy92p+JY+TnL5SHurm/xFpqurd1Yr24b965r1Rc6ReOjV6uXuy8+TJkzWrn7M3vi2dizHIT1GKHWFVF+qlzLGZLfMkzela5DITb0mr3j53uqRANLKwjiU3sXNzdra5VVWdvooedqmWy9ysLEqF4kmmQ5zPJGrSGTS7gkejwFlGigADgK5PRLafT67OFw7/6Oj1CrHo9Dn5HeqO7UwSY2doJdcPhwC4uRmncXQXGvxaEP5yIeK11dspOcPKMMVWco/VFuyHscpbjpe3I+Rqs8BDtnZweadPhMUrtJKqvndCbAk5VBU+j6gZbWuBa9dU3gqacXJ4Tw+/H1MG8fR9iMMS0QM0PeovIo+mg4/WXTwWolPOEUtxtyHEngAPEkge2rl3d35wuKCiOQBm/o3ID/Y1s/wBkn2Vq7f3bw2NxqRNGB1SGeaRRlcsxMeHUsOOqzPrfWNe+tSVtGW8GdFQ1utRXV3Ed+3n81z+hUuHg9H0rFzqxtoW5/oPACtrD46WPsSSJ9WRl/dIqfY7ol5wTkdyyLf8AMtv3a4uM6N8auoEb25rJb78wW1a7o1FvguKeo2NSKj0ljsa++xyE3oxg4Ymb2yMffetTbe8mLkw8qNiJGBR9C2hsCRy7wK6cm5GOXjh3PkUPuateTc7GkEfBpdQR2e/TvrC61Pn9SSf+PlF46vh/yYzvNi3AJxE1iAflXHHXka0ZZWc3clj3sSx/Gt/YO52Nmw8LpAxV44yGLxqCCoIOrXqQYPotxbdtoox9Znb7gAPzUdOrJ4wzEb2xpRUulFdy+xDq19mYN+uXDxqX6w/FKOIaxYx66AWDML8gw9Wrb2b0V4dNZneU93yafcpzfmrr7c2DAMG8adXhwlniksqLHMhDxSE+Dqt78Rcc6mhav9RWXWu08rqI5a5vh4cX9Djbo9HYgZZsTZ5VsUQapGeRJ9dh38ByuQDWTpD3jhwkceIv/wBoia8CjtSAlVljbujYWBJ0DBDqVArkbQ6XVbDoYI/jXUZy+kcb8HUcDJlYEchpxPCs+4u6IxKHHY9RPJiR8WkqhlWEggEoRlDOpva1lUgAC7X2YOK9mBR3MK01+YuX73DtfcuSX9ccmf8A1yYP+pxP7EX/ADaVIf8AQbZ3+x4f/gp+lKmK07la20NnRzxtFMgeNxZlYXBH+BB1B4gi4rZpQFC72bEkwcz4bMWzhfg0h7TJIwiGY83jdgCeYyn1ql0KhFVF0VAFUdygWH4AV0N+9ysXjsZhZI5ESGCxJPyiNnDSMBkIkzIiAAmwK3rsQ7hYYdtp5D3nESJ+WIov4VXarb1r9wWViKfHt/rBsWEqVp02lvJkZznvr6JD31KDuFg/myjxGKxIP4S1p4jcC2sOJmQ8hIFmT25gJPziqWeh1UvZkmWcdRhzTOKJq429rjqYyPVng/Fsmn7VdbaOBxOGVnmjDxJctNDdgqjizxn01HG+XPbvqP7y4pJMIHjZXUy4ezKQR8rGOXurXtbSpb3dLrI49td3E93FaFW3qdF/pfkaDTDzrGZzXnDQvI4jiRpJDrkRczW725IPpMQPGpZs7owxcgvNJHAD6oBmf22Kqp8i1fVqlelS2kz57ClWq7xWxE+tPfWLGIXjdL9pSAe4+qfYbH2VZUXRLBb0sTiCfDqFH3dUT+NYsZ0SpkbqcTMJLHLnELJm9XNaINa9uBrWd9RezT8P3NhWNdbprxf2Nfo2Pwub4Ww0ihiRe4TTKs0/tCdSv2m76seoT0VbsYrA4aSLE5RmkzIqsGI9FVcswABBK6DkO7gJtXP0aMaMFCPBF/UqOpJyYpSlTHgqnpR3NSG+NgUKjMBiYwPRuxAWdRyOYgP33zcQSYhu7vZi8OXeKU+m1rOA4Kp8Wo9K5A9FjoR2qunfXZU2JwM0GHKCSVQvp9koSOsW9jlLJmAa2hPtEV3a6HYI4UGLeSSUXzKkrLGLkkAFArtYWBJOpua16lJt5g8F1Z6hShT6q5j04rhw9eRoYPpalHy0Kt4xuU/Kwb312MP0qYU9oTJ5qrD8rH3V1P8AVjs3+oP/AB57/f1laeL6JMC3YM8R71mZ/wAJs4oo1VzTEq2mzf8ArlHuf3MuH6RsHw63TuMcgI/Lw/ny2h0i7P5za/3cv/8AFQna3RNio7th5ExAHqsOql9huUY+eSobKCsjRSKY5o9HjYZXGgOo8iDcXFiNajnVqw4pG7b6dp1y8U6ku54z5b/IsfdTpGwcGAw8bFy8cYUhYz6t1GpsOArLi+mCIfJQSN4uyoPwzVUmzmAiW/ewHeTnYAAcz4VMNjdHWOxADFBAh9aa4Y+UQ9L2Nkrz1tWTaiid6bp1vTjOvN7pPGfRLJuY/pUxj6RiOIeC52+9tPy1GcdtWaZs00jyHlma9vqjgvstVhYXobj/AKXFSsf7NI4x+cSH8a2G6HcLynxI+1CffDSVGtPizNLU9Mt3/wDKm+/C828lU7A2Z8Jxq4T1Z5ULf3RBefyuIZfa9fpJVAFhoBwFVfsDo1xWE2uk6Or4dVIMjZc5jKEFMgUen1hBDCwy+0G0a2aUOgtyg1C7VzVzH3Vw8W/X6ClKVKV4pSlAKUpQCsRObQdnme/wH60JzaDs8z3+ArIBQGht+DPhJ0+dDKtvNGFVTtzdhsaMAMOUjfEw5pSSyLLkjhkjLlASWUksGtfS16tPeXa6YXCTTyAskaElVtc39EAX01JAqoNib+iJ8B10eWPBLkkkV8xKmLqC2QoLAHKx1JsDxpjILe3a2BHg8PHCgW6qvWOFsZJLAPI/MliCdSa6lBSgFKUoBSlKAUpSgFKUoBSlKAVWG9uz0k/zsGUFows0bW9JHGFQK6HipvDy48DpVn1TG9O+oGK2hHHFmWVfg7FpMhDxrLC7ABWuLvpqOz40Mp43RKejvcL4EDNP1ckrhcjrmbq1tqQXF1Lk3NgOA1I4T6uBuPt9MXgo5EuCg6uRTxWRAFYaaEHQg8ww8q7XZ+r+7/D3eXAG292ZaUpQwKUpQClKUApSlAKxE5tB2eZ7/AUJzaDs8z3+A8KyAUAAr7Sq16Tt98VhcRHh8OwjBiErPlVmJLMgUZwVAGQk6XOYcLagSnpBw3WbLxq/+HmYeaqXH4qK/PWON4pPqP7jVxbH3/ixezMSuKdEnihmEq9nOhVgskak6hrgEC9muOYvTbREw5PWZVT7TAJb7zQH6iwZ+LT6q+4Vmryi2AHdpXqgFKUoBSlKAUpSgFKUoBSlcDfrb0mDwMs8QBkUxquYXUGR0izEcwM97c7UB36/O2+EGTaONX+3Zv21SX3uamG5PShL8I6rHygxy6JKVROrk5K5UBcjcASNCAL+lpF+kCZH2pi2QhlzRAkG4zrFGr2PhYA+IPdQE+6E/wDueI/8y3/pQVYdQHoYhIwDtykxExH2QkXvjNT6gMXZ+r+7/D3eXDLSsXZ+r+7/AA93lwAy0pSgFKUoBWInNw7PM9/gPChObh2eZ7/AeFZAKAAV9pSgFV90tbpy4hI8Th0LyYfOrxqLu8TWJyD1mVlBy8wWtrYGwaUB+WuvQ8SLqeB0KnxB1U1MOjndN8ZiY5ipGFgdZC5GkjocyIl+0MwVmPCy24mrpxOxsPI2eSGJ2HrNGjN95F621UAWGgFAfaUpQClKUApSlAKUpQClKUArm7ybFXF4WbDsbdahUNxytxRrc8rBT7K6VKA/Mm08HJhpDDiU6qUcQeyw+dG3B1PePbY6V92XgJMTIIcMnWSHgo7Kj5zkaIo5n7rmwr9KYrBRyrlkRXX5rqGH3EWr5hMDHEMsSJGvcihR9wFAaW7Ow1weFiw6nN1S2ZuGZySztbld2Y28a6lKUApSlAYuz9X93+Hu8uGWlYuz9X93+Hu8uAGWlfL19oDxD2R5CvdKUApSlAKUpQClKUApSlAKUpQClKUApSlAKUpQClKUApSlAKUpQClKUAr4a+0oDgUpSgP/2Q=="/>
          <p:cNvSpPr>
            <a:spLocks noChangeAspect="1" noChangeArrowheads="1"/>
          </p:cNvSpPr>
          <p:nvPr/>
        </p:nvSpPr>
        <p:spPr bwMode="auto">
          <a:xfrm>
            <a:off x="1587500" y="-384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993" y="2491214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2639616" y="90872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________ </a:t>
            </a:r>
            <a:r>
              <a:rPr lang="nl-NL" dirty="0" err="1"/>
              <a:t>umbrellas</a:t>
            </a:r>
            <a:r>
              <a:rPr lang="nl-NL" dirty="0"/>
              <a:t> are open.</a:t>
            </a:r>
          </a:p>
        </p:txBody>
      </p:sp>
    </p:spTree>
    <p:extLst>
      <p:ext uri="{BB962C8B-B14F-4D97-AF65-F5344CB8AC3E}">
        <p14:creationId xmlns:p14="http://schemas.microsoft.com/office/powerpoint/2010/main" val="284140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Fill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correct </a:t>
            </a:r>
            <a:r>
              <a:rPr lang="nl-NL" dirty="0" err="1"/>
              <a:t>answer</a:t>
            </a:r>
            <a:r>
              <a:rPr lang="nl-NL" dirty="0"/>
              <a:t>: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		________ </a:t>
            </a:r>
            <a:r>
              <a:rPr lang="nl-NL" dirty="0" err="1"/>
              <a:t>balloons</a:t>
            </a:r>
            <a:r>
              <a:rPr lang="nl-NL" dirty="0"/>
              <a:t> are </a:t>
            </a:r>
            <a:r>
              <a:rPr lang="nl-NL" dirty="0" err="1"/>
              <a:t>pretty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696" y="2744410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2308987"/>
            <a:ext cx="1743075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2780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2348881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1" y="2354778"/>
            <a:ext cx="2238375" cy="204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3287688" y="83671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________ </a:t>
            </a:r>
            <a:r>
              <a:rPr lang="nl-NL" dirty="0" err="1"/>
              <a:t>key</a:t>
            </a:r>
            <a:r>
              <a:rPr lang="nl-NL" dirty="0"/>
              <a:t> is gold</a:t>
            </a:r>
          </a:p>
        </p:txBody>
      </p:sp>
    </p:spTree>
    <p:extLst>
      <p:ext uri="{BB962C8B-B14F-4D97-AF65-F5344CB8AC3E}">
        <p14:creationId xmlns:p14="http://schemas.microsoft.com/office/powerpoint/2010/main" val="392634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774825" y="476250"/>
            <a:ext cx="8496300" cy="63600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/>
              <a:t>This/ That/ These/ Those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400" b="1"/>
              <a:t>(aanwijzende voornaamwoorden)</a:t>
            </a:r>
            <a:endParaRPr lang="nl-NL" sz="1400" b="1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432176" y="4508501"/>
            <a:ext cx="3959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nl-NL"/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2135188" y="1700213"/>
            <a:ext cx="7777162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 dirty="0" err="1">
                <a:solidFill>
                  <a:srgbClr val="FF0000"/>
                </a:solidFill>
              </a:rPr>
              <a:t>This</a:t>
            </a:r>
            <a:r>
              <a:rPr lang="nl-NL" b="1" dirty="0">
                <a:solidFill>
                  <a:srgbClr val="FF0000"/>
                </a:solidFill>
              </a:rPr>
              <a:t> 	=       dit/deze</a:t>
            </a:r>
          </a:p>
          <a:p>
            <a:pPr>
              <a:spcBef>
                <a:spcPct val="50000"/>
              </a:spcBef>
              <a:defRPr/>
            </a:pPr>
            <a:r>
              <a:rPr lang="nl-NL" dirty="0"/>
              <a:t>als het dichtbij de spreker is en het over één persoon of voorwerp gaat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135188" y="2205038"/>
            <a:ext cx="7632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nl-NL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2135189" y="2708275"/>
            <a:ext cx="7939087" cy="641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nl-NL" b="1" dirty="0" err="1">
                <a:solidFill>
                  <a:srgbClr val="FF0000"/>
                </a:solidFill>
              </a:rPr>
              <a:t>That</a:t>
            </a:r>
            <a:r>
              <a:rPr lang="nl-NL" b="1" dirty="0">
                <a:solidFill>
                  <a:srgbClr val="FF0000"/>
                </a:solidFill>
              </a:rPr>
              <a:t>	=       dat/die </a:t>
            </a:r>
          </a:p>
          <a:p>
            <a:pPr>
              <a:defRPr/>
            </a:pPr>
            <a:r>
              <a:rPr lang="nl-NL" dirty="0"/>
              <a:t>als het verder weg van de spreker is en over één persoon of voorwerp</a:t>
            </a:r>
            <a:r>
              <a:rPr lang="nl-NL" i="1" dirty="0"/>
              <a:t> </a:t>
            </a:r>
            <a:r>
              <a:rPr lang="nl-NL" dirty="0"/>
              <a:t>gaat</a:t>
            </a: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2135188" y="4365625"/>
            <a:ext cx="8208962" cy="78483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 dirty="0">
                <a:solidFill>
                  <a:srgbClr val="FF0000"/>
                </a:solidFill>
              </a:rPr>
              <a:t>These	=       deze</a:t>
            </a:r>
          </a:p>
          <a:p>
            <a:pPr>
              <a:spcBef>
                <a:spcPct val="50000"/>
              </a:spcBef>
              <a:defRPr/>
            </a:pPr>
            <a:r>
              <a:rPr lang="nl-NL" dirty="0"/>
              <a:t>als het dichtbij de spreker is en het over meerdere personen of voorwerpen gaat </a:t>
            </a:r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2135188" y="5589588"/>
            <a:ext cx="76327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 dirty="0" err="1">
                <a:solidFill>
                  <a:srgbClr val="FF0000"/>
                </a:solidFill>
              </a:rPr>
              <a:t>Those</a:t>
            </a:r>
            <a:r>
              <a:rPr lang="nl-NL" b="1" dirty="0">
                <a:solidFill>
                  <a:srgbClr val="FF0000"/>
                </a:solidFill>
              </a:rPr>
              <a:t> 	=        die</a:t>
            </a:r>
          </a:p>
          <a:p>
            <a:pPr>
              <a:spcBef>
                <a:spcPct val="50000"/>
              </a:spcBef>
              <a:defRPr/>
            </a:pPr>
            <a:r>
              <a:rPr lang="nl-NL" dirty="0"/>
              <a:t>als het verder weg van de spreker is en over meerdere personen of voorwerpen gaat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2135189" y="1333501"/>
            <a:ext cx="272256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 u="sng" dirty="0">
                <a:solidFill>
                  <a:srgbClr val="FF0000"/>
                </a:solidFill>
              </a:rPr>
              <a:t>Enkelvoud / </a:t>
            </a:r>
            <a:r>
              <a:rPr lang="nl-NL" b="1" u="sng" dirty="0" err="1">
                <a:solidFill>
                  <a:srgbClr val="FF0000"/>
                </a:solidFill>
              </a:rPr>
              <a:t>singular</a:t>
            </a:r>
            <a:r>
              <a:rPr lang="nl-NL" b="1" u="sng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241" name="Text Box 25"/>
          <p:cNvSpPr txBox="1">
            <a:spLocks noChangeArrowheads="1"/>
          </p:cNvSpPr>
          <p:nvPr/>
        </p:nvSpPr>
        <p:spPr bwMode="auto">
          <a:xfrm>
            <a:off x="2135189" y="3854451"/>
            <a:ext cx="287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 u="sng" dirty="0">
                <a:solidFill>
                  <a:srgbClr val="FF0000"/>
                </a:solidFill>
              </a:rPr>
              <a:t>Meervoud / </a:t>
            </a:r>
            <a:r>
              <a:rPr lang="nl-NL" b="1" u="sng" dirty="0" err="1">
                <a:solidFill>
                  <a:srgbClr val="FF0000"/>
                </a:solidFill>
              </a:rPr>
              <a:t>Plural</a:t>
            </a:r>
            <a:endParaRPr lang="nl-NL" b="1" u="sng" dirty="0">
              <a:solidFill>
                <a:srgbClr val="FF0000"/>
              </a:solidFill>
            </a:endParaRPr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1524000" y="36449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887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0" grpId="0"/>
      <p:bldP spid="9232" grpId="0" animBg="1"/>
      <p:bldP spid="9235" grpId="0" animBg="1"/>
      <p:bldP spid="9239" grpId="0"/>
      <p:bldP spid="9240" grpId="0"/>
      <p:bldP spid="92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: afgeronde hoeken 6">
            <a:extLst>
              <a:ext uri="{FF2B5EF4-FFF2-40B4-BE49-F238E27FC236}">
                <a16:creationId xmlns:a16="http://schemas.microsoft.com/office/drawing/2014/main" id="{6B05DC6E-6C25-4301-8C59-70BF20FEF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9936" y="4158047"/>
            <a:ext cx="1095916" cy="651514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Near</a:t>
            </a: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hthoek: afgeronde hoeken 5">
            <a:extLst>
              <a:ext uri="{FF2B5EF4-FFF2-40B4-BE49-F238E27FC236}">
                <a16:creationId xmlns:a16="http://schemas.microsoft.com/office/drawing/2014/main" id="{BBA210E9-819B-4B7A-AD6A-2DFEAC959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723" y="5265685"/>
            <a:ext cx="1088440" cy="62398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</a:t>
            </a:r>
            <a:endParaRPr kumimoji="0" lang="nl-NL" altLang="nl-NL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hthoek: afgeronde hoeken 3">
            <a:extLst>
              <a:ext uri="{FF2B5EF4-FFF2-40B4-BE49-F238E27FC236}">
                <a16:creationId xmlns:a16="http://schemas.microsoft.com/office/drawing/2014/main" id="{450ABF49-7B1D-4E81-BEF5-F4CCFB0B2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3209" y="4201049"/>
            <a:ext cx="1520234" cy="715703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kumimoji="0" lang="nl-NL" altLang="nl-NL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nl-NL" altLang="nl-N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hthoek: afgeronde hoeken 7">
            <a:extLst>
              <a:ext uri="{FF2B5EF4-FFF2-40B4-BE49-F238E27FC236}">
                <a16:creationId xmlns:a16="http://schemas.microsoft.com/office/drawing/2014/main" id="{A4B2233C-0758-4672-A6EB-0F0EDE17D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2943" y="5231476"/>
            <a:ext cx="1424486" cy="715703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kumimoji="0" lang="nl-NL" altLang="nl-NL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nl-NL" altLang="nl-NL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hthoek: afgeronde hoeken 8">
            <a:extLst>
              <a:ext uri="{FF2B5EF4-FFF2-40B4-BE49-F238E27FC236}">
                <a16:creationId xmlns:a16="http://schemas.microsoft.com/office/drawing/2014/main" id="{BE553222-CE1A-4C3B-987F-CBBD3E66A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0789" y="4194073"/>
            <a:ext cx="1520234" cy="76594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kumimoji="0" lang="nl-NL" altLang="nl-NL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nl-NL" altLang="nl-N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hthoek: afgeronde hoeken 9">
            <a:extLst>
              <a:ext uri="{FF2B5EF4-FFF2-40B4-BE49-F238E27FC236}">
                <a16:creationId xmlns:a16="http://schemas.microsoft.com/office/drawing/2014/main" id="{4384A43D-C19E-413C-943F-0E6C11AA6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0789" y="5231476"/>
            <a:ext cx="1424487" cy="715703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kumimoji="0" lang="nl-NL" altLang="nl-NL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hthoek: afgeronde hoeken 11">
            <a:extLst>
              <a:ext uri="{FF2B5EF4-FFF2-40B4-BE49-F238E27FC236}">
                <a16:creationId xmlns:a16="http://schemas.microsoft.com/office/drawing/2014/main" id="{2F1FF043-2529-49E5-A762-065BECD76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4866" y="528064"/>
            <a:ext cx="6844452" cy="891313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Demonstrative</a:t>
            </a:r>
            <a:r>
              <a:rPr kumimoji="0" lang="nl-NL" altLang="nl-NL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nl-NL" altLang="nl-NL" sz="3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determiners</a:t>
            </a:r>
            <a:r>
              <a:rPr kumimoji="0" lang="nl-NL" altLang="nl-NL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nl-NL" altLang="nl-NL" sz="5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Rechthoek: afgeronde hoeken 12">
            <a:extLst>
              <a:ext uri="{FF2B5EF4-FFF2-40B4-BE49-F238E27FC236}">
                <a16:creationId xmlns:a16="http://schemas.microsoft.com/office/drawing/2014/main" id="{B47C131F-0CFA-4C4B-81A6-3FE3E235C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7195" y="3225351"/>
            <a:ext cx="1520234" cy="744271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Singular</a:t>
            </a:r>
            <a:r>
              <a:rPr kumimoji="0" lang="nl-NL" altLang="nl-NL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nl-NL" altLang="nl-N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hthoek: afgeronde hoeken 13">
            <a:extLst>
              <a:ext uri="{FF2B5EF4-FFF2-40B4-BE49-F238E27FC236}">
                <a16:creationId xmlns:a16="http://schemas.microsoft.com/office/drawing/2014/main" id="{A5541CD9-1EF3-41B2-A829-1A1D12C6F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0789" y="3264058"/>
            <a:ext cx="1520235" cy="744277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Plural</a:t>
            </a:r>
            <a:endParaRPr kumimoji="0" lang="nl-NL" altLang="nl-NL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hthoek: afgeronde hoeken 15">
            <a:extLst>
              <a:ext uri="{FF2B5EF4-FFF2-40B4-BE49-F238E27FC236}">
                <a16:creationId xmlns:a16="http://schemas.microsoft.com/office/drawing/2014/main" id="{AAB295FB-F098-4497-B36F-3F8B6BF07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198" y="4209938"/>
            <a:ext cx="1266385" cy="651514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</a:t>
            </a:r>
            <a:endParaRPr kumimoji="0" lang="nl-NL" altLang="nl-N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Rechthoek: afgeronde hoeken 21">
            <a:extLst>
              <a:ext uri="{FF2B5EF4-FFF2-40B4-BE49-F238E27FC236}">
                <a16:creationId xmlns:a16="http://schemas.microsoft.com/office/drawing/2014/main" id="{9698DD1F-C3ED-4910-A8A1-98864FC4C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1736" y="5279916"/>
            <a:ext cx="1237847" cy="62398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 w="12700">
            <a:solidFill>
              <a:srgbClr val="1F376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l-NL" altLang="nl-NL" sz="2800" b="1" dirty="0" err="1">
                <a:latin typeface="Calibri" panose="020F0502020204030204" pitchFamily="34" charset="0"/>
                <a:cs typeface="Times New Roman" panose="02020603050405020304" pitchFamily="18" charset="0"/>
              </a:rPr>
              <a:t>There</a:t>
            </a:r>
            <a:endParaRPr kumimoji="0" lang="nl-NL" altLang="nl-N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62" name="Afbeelding 22">
            <a:extLst>
              <a:ext uri="{FF2B5EF4-FFF2-40B4-BE49-F238E27FC236}">
                <a16:creationId xmlns:a16="http://schemas.microsoft.com/office/drawing/2014/main" id="{824E0E88-1A3D-4E31-A92D-87E048F5E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1" t="22585" r="14243" b="27060"/>
          <a:stretch>
            <a:fillRect/>
          </a:stretch>
        </p:blipFill>
        <p:spPr bwMode="auto">
          <a:xfrm>
            <a:off x="6067195" y="2165248"/>
            <a:ext cx="995362" cy="74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Afbeelding 23" descr="Afbeelding met keukengerei, pan&#10;&#10;Automatisch gegenereerde beschrijving">
            <a:extLst>
              <a:ext uri="{FF2B5EF4-FFF2-40B4-BE49-F238E27FC236}">
                <a16:creationId xmlns:a16="http://schemas.microsoft.com/office/drawing/2014/main" id="{311BA540-299C-4966-8D89-9570834CE4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042" y="2208370"/>
            <a:ext cx="995362" cy="70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8">
            <a:extLst>
              <a:ext uri="{FF2B5EF4-FFF2-40B4-BE49-F238E27FC236}">
                <a16:creationId xmlns:a16="http://schemas.microsoft.com/office/drawing/2014/main" id="{AF367CD0-D85D-454C-9E01-A72409B21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723" y="207952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B4214C5-A57D-451F-AECE-A303AE587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723" y="253672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nl-NL" altLang="nl-NL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nl-NL" alt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8BA5CFF-C584-4C09-9607-62F068C10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723" y="299392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35">
            <a:extLst>
              <a:ext uri="{FF2B5EF4-FFF2-40B4-BE49-F238E27FC236}">
                <a16:creationId xmlns:a16="http://schemas.microsoft.com/office/drawing/2014/main" id="{90C3CA78-596D-4827-828D-622B8C25B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2360" y="404341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1127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774825" y="476250"/>
            <a:ext cx="8496300" cy="63600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/>
              <a:t>This/ That/ These/ Those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defRPr/>
            </a:pPr>
            <a:r>
              <a:rPr lang="en-US" sz="1400" b="1"/>
              <a:t>(aanwijzende voornaamwoorden)</a:t>
            </a:r>
            <a:endParaRPr lang="nl-NL" sz="1400" b="1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063751" y="1196976"/>
            <a:ext cx="1439863" cy="366713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rgbClr val="C7C7C7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/>
              <a:t>Voorbeeld</a:t>
            </a:r>
            <a:endParaRPr lang="nl-NL" b="1"/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2063751" y="2203451"/>
            <a:ext cx="2232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/>
              <a:t>This</a:t>
            </a:r>
            <a:r>
              <a:rPr lang="nl-NL"/>
              <a:t> is my book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2063751" y="3284538"/>
            <a:ext cx="22320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/>
              <a:t>That </a:t>
            </a:r>
            <a:r>
              <a:rPr lang="nl-NL"/>
              <a:t>is my book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2063750" y="4435476"/>
            <a:ext cx="23764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/>
              <a:t>These</a:t>
            </a:r>
            <a:r>
              <a:rPr lang="nl-NL"/>
              <a:t> are my books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2063751" y="5445126"/>
            <a:ext cx="24495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b="1"/>
              <a:t>Those</a:t>
            </a:r>
            <a:r>
              <a:rPr lang="nl-NL"/>
              <a:t> are my books</a:t>
            </a:r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4511675" y="24193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4511675" y="2347913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4511675" y="3500438"/>
            <a:ext cx="424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4511675" y="4651375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4511675" y="5661025"/>
            <a:ext cx="424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4440239" y="1987550"/>
            <a:ext cx="136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>
                <a:solidFill>
                  <a:srgbClr val="CC0000"/>
                </a:solidFill>
              </a:rPr>
              <a:t>Dichtbij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4440239" y="3140075"/>
            <a:ext cx="136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>
                <a:solidFill>
                  <a:srgbClr val="CC0000"/>
                </a:solidFill>
              </a:rPr>
              <a:t>Verder weg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4440239" y="4364038"/>
            <a:ext cx="136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>
                <a:solidFill>
                  <a:srgbClr val="CC0000"/>
                </a:solidFill>
              </a:rPr>
              <a:t>Dichtbij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4440239" y="5372100"/>
            <a:ext cx="136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>
                <a:solidFill>
                  <a:srgbClr val="CC0000"/>
                </a:solidFill>
              </a:rPr>
              <a:t>Verder weg</a:t>
            </a:r>
          </a:p>
        </p:txBody>
      </p:sp>
      <p:pic>
        <p:nvPicPr>
          <p:cNvPr id="10273" name="Picture 33" descr="book_clipart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663" y="1844676"/>
            <a:ext cx="7921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6" name="Picture 36" descr="book_clipart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1" y="2997201"/>
            <a:ext cx="7921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8" name="Picture 38" descr="1books2-m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39" y="4219575"/>
            <a:ext cx="1152525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9" name="Picture 39" descr="1books2-m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751" y="5372100"/>
            <a:ext cx="1152525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66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8" grpId="0"/>
      <p:bldP spid="10259" grpId="0"/>
      <p:bldP spid="10260" grpId="0"/>
      <p:bldP spid="10261" grpId="0"/>
      <p:bldP spid="10268" grpId="0"/>
      <p:bldP spid="10269" grpId="0"/>
      <p:bldP spid="10270" grpId="0"/>
      <p:bldP spid="102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hASDxQUEhAVFBQWFRQZFhgVFBUXFRgVFBQVFRMYGBIZHiYeFxonGRUSHzAgIycpLCwsFh4xNjwqNiYrLCkBCQoKBQUFDQUFDSkYEhgpKSkpKSkpKSkpKSkpKSkpKSkpKSkpKSkpKSkpKSkpKSkpKSkpKSkpKSkpKSkpKSkpKf/AABEIAMUBAAMBIgACEQEDEQH/xAAcAAEAAgMBAQEAAAAAAAAAAAAABwgEBQYDAQL/xABMEAABAwIBBgcKDAQFBQEAAAABAAIDBBEFBgcSITFBCBMiUWFxgRQYMkJUcpGTobEjM1JTVWKCksHR0tMkQ6KyFRZzg5Q0Y7PC4xf/xAAUAQEAAAAAAAAAAAAAAAAAAAAA/8QAFBEBAAAAAAAAAAAAAAAAAAAAAP/aAAwDAQACEQMRAD8AnFERAREQEREBERAREQEREBERAREQEREBERAREQEREBERAREQEREBERAREQEREBERAREQEREBERAREQEREBERAREQEREBERAREQEREBERAREQEREBERAREQEREBERARfiWZrQS5waBtJIAHWSuHx/PVhFLcCfuh4vyYBpj1mpnoJQd2ir7j/CNqn3FJTRwj5UhMj+uws0dXKXOwZ8sbbtqWu86GP8AEFpEVbabhEYq3wo6Z/XG8f2vC2tLwlKgfGUETvMlez3hyCfUUL03CVgPxmHyN8yZr/e1q2lNwi8Ld4UNSz7Ebvc9BKiLT5MZWUuIQcdSyabb2cDqe13M5m0Hf0rcICIiAiIgIiICIiAiIgIiICIiAi+OcALk2A2qIarhH0jZHtbRyva1zgHB7AHAEgOsdlxrQS+ihvvlKXyGX1jPyTvlKXyGX1jPyQTIihvvlKXyGX1jPyXFZXZ9cRqy5lOe5Ij82bykdM277IHagnrKTLvD6AfxNSxjraoxypTzfBtud41mwUSZS8I2V120NMIxukns5/WImnRB6y5RlgeSWIYhIe56eSYk8p/iXO0uldyb7dpupUyZ4OJ1Or6mw+bg29szhq7G9qCJ8ayqr65/wDEVMsxJ1NJ5NzsDYm2aOoBdDk5maxarseI4iM+POSzV0R2Lz6LKxmTuQ2H0I/hqVjHWtpkaUh65HXd2XW+QRLk9wdqGKzquaSodva34KPq5J0z94LrJc0uCuABw+LVzF7T2ua4ErrkQR/U5isEdsp3s82eX/3c5auo4OmFnwZqlh8+Nw9rFKiIIZn4NVP4lfKPOiY73ELUYhwbahrHGGujkcAS1roizSIGoaekQL89lPqIKfYDlDX4PWOMd4pWkslikB0XW8V7NV+cEdY2rs28IzFL64aUjzJPfxilPOZmthxSPTZaOraORJbU4DYyS21vMdo6rhVmxDC5aSoMVRCWvjcNON9xe3SDraRvB1g3CCSxwj8Q8mpvRJ+pe3fJVvkdP6ZPzW5yEyJycxWn04oZI5WgcbEaiQuYTvBJ5TTudbrsdS6J2YHByPBnHSJj+IQcR3ylV5DD6x/5L0HCWn+j4/XO/SutfwesII1OqR0iVv4sXi7g6YVumqx/uRfjEg51nCXfbXhzb9E5t/YvaPhLi3Kw3X0VH/zW4k4OOG25NTVA9LoT7OLC8JODdReLWVA6xEfcAgwRwl2b8Nd2VA/bXtDwlac+HQSjzZWO97Qv2/g101tVdMD0xsI9FwsSbg0N8TEnDzqcHX1iT8EHQUHCFwl5Aeyoi6XRtc30se4+xdjgOXeHVhApquN7jsZfRk9W6zvYoSxLg54gwEwzwTdBLo3H0gj2qPMcycrKGUMqYHwv2tJ2G29kg1O6wUFzkUOZjs5k1S40VW8vka0uhkcbvc1vhMefGIGsHaQDfYpjQEREHE54cojR4POWmz5bQs65Lh57GB567KvWbzIp2KVvECQxtDHPe8N0tFrbAari93OaO1SJwlMWvJSUwOxr5XDzjxbD/RItpwb8GDaWpqSNckjY2n6sTdI263P/AKQgx+9pj+kXeob+tO9pj+kXeob+tTWiCFO9pj+kXeob+tdNkzmMwuls6VhqpBvm+L7IRyT9rSUiog/EMLWNDWtDWjYGgAAdAGxftEQEReVSToOsbHRdY82pB6r8veACSbAbSdgHWqiPzk4udX+I1HrT71qazGKupIEs80x3B8j3+gElBaPKHOzhNGDp1TZXjxILSuvzXB0W9pCivFeEZVuqGOp6dkcDXXcx/KfI3YQX7Gc/JGo227+WybzP4rWWLYOKjPjzEMFjvDNbzq5hbpXf1PBuaKM8XWF1XtBc0NgOrwNEXcNfjXPUglLJHLGlxGnE1O++zTYbCSNx8V7d2+x2G2pbxU9tiWD1n8ymnZ91zb9rZWG3SFLWS3CLhc0Mr4Cx2+SEaTD0mMnSb2FyCaFx+cTNxT4pBrtHUMB4qW2sb9F4HhMJ7RtG+/pS51sGkbpDEIQPrlzD914BWsxvPhg8DTozmoeNjYWON+b4RwDLdpQV8c2vwbEPGgqIj1tc0+x8bgOo9asdm4zmU+KQ21R1LB8JFfb9eP5TPaNh3E1+zh5xZsVma58bI449IRsaLuAda5dJtcdQ5gObaT4Zu8Xo6SvZU1TpgIuUxsAF3P2AOcXCzLXuN+zZdBbxFFvfFYV81Verj/cXk7hG4bfVT1JHmx+7TQSuiifvjsN8nqfux/rXk7hI0F9VJUEf7Y9mkgl1FD7uElRbqOoPWYx+JWJU8JaP+Xh7z58wHuaUE1rjs7VLSvwep7p0QGsLoybXEw+K0frF1hq2gncomxThGYg8EQ08EIO86cjh1EkN9LSuBxrKavxGVvHzSTuvyGbgTuZE0WB6gg2+Z8v/AMco9Dbpvv5vFSaf9OkrYqIcyuayWjd3ZVt0JnNLYoz4UbXeE5/M8jVbcCb6zYS8gIiIKvZ9qwyY5K2+qOOFg+4Hn2vcprzNUHFYHSi2t7XyHp05HEf06KgLO28nHay/zjR2CNgCspkAwDCKC3klMfTCwn2koN+iIgIiICIiAtdj+PU9HTvnqZAyNu0nWSTsa1u1zjzBZtRUNjY573BrWgucTqAa0XJJ5rKqeczL+TFKwlpcKdhLYGdGzTcPlu1dQsOsMrLLOialzm0lJBSQ7i2GLj3DnMmjyOezbW5yuSo8Kq6gkxQzSneWRyPNz0tBU7ZsMykMMbKjEIxJO4BzYXi7It40m+O/nB1DZuupaiia0BrQGgCwAFgANgAGxBTJ8VbSOBIqKd24kSROuOYmxXa5L59sTpbNnIq4xulNpB1TAXP2g5WWqKZkjS17GvadrXAOaetp1FR3lFmGwupk049OmJ8JsJboHpDHAhv2bDoQcFj2fSmrYuKqsGjlZu0qg3aedrxHdp6QVFmJSwukJgjfGw7GvkEhHRphrbjsU9d7bQ+WVHoi/Sne20PllR6Iv0oK+XW6ySyUlxCoEEUsMbyNXHP0NLnDQAS477AXUuV/Bqj0TxNe8O3CSIEdpaR7lEeUuTVVhlXxU3IkZovY9jjYi/Jex+o7QeYgg8yCSG8Gyqtrrob+ZJ719HBrqfLofVv/ADUqZscqXYhhcM0nxovHIed8ZsXdo0XfaK6tBA3e0y/SDPUO/Wne0y/SDPUO/Wp5RBBvezn6TH/FP7yd7OfpMf8AFP7ynJEEIDgzj6SP/GH7q9oODTCPDxB582Frfe8qaUQRdQcHjC2G8klRL0F7Wj+hoPtXb4DkbQUQ/haWOI/KDbvI5jK67iO1bpEBERAREQVOzvxFuO1l972HsdGwhWOzc1Afg9CRupoW9rGBh9rVBXCAw7i8Y0900ET+1ulEf/GPSpYzF4hxuCQt3xPljP3y8ex4QSAiIgIiICIiDSZZZOGvopKYTug4wAFzQHagb6JBtdpsLgEKt+WGaHEcPa6RzWzQN1mWI7BzuYbOb7R0qweX+X1PhdNxknLldcRRA8p7hvPyWDVd34kBVqxnKLEsZqgHF8z3H4OGMHQb5kY2atrjr5ygzcmM7eKUVmsnMsY/lzXe23MHE6TR0A2UuZMcIKgns2qY6lfz/GRE+cBpN7W6ucrkcn+DnVSNDqupZBfxIxxrx0F1w0HqLl9yp4O1RE3ToZxPYa45LMk6dF3gu6jbtQTzQYjDPGJIZWSsOxzHBzT9oalkKm0FZiOGzkNdPSyja3lMJ62nU4bdoIXbUnCHxVjA1zKaQga3OjeHHpIY8Nv1AILJoq3nhF4r81S+ql/dXhJwgsXN7dztvzQnV1Xcfagsuqz5+cpYarEmshcHtgj0HPbYgyFxc4Bw2gckdekuexzOfi1W0tmrH6B1FsYbE0jmIYBpDrusrITNbW4lI06Doqe40pnggEc0YPhu6tXOgmXg/UrmYNpG9pJ5XNvs0RosuO1rvQpKWJhOFxU0EcELdGONjWNHQ0W1ned5O8krLQEREBERAREQEREBERAREQQvwksHvBS1IHgPfE49Eg02e1jvSsTg242L1VKTtDJmDq+Dk98XtUo5wcne7sMqIALvLNKP/UjOnH6S23USqi01VLE/SjkdG7WLscWu6RcG6C7iKl/+ZK3yyf18n6l8/wAyVvlk/rpP1ILoooWzK51jJo0NZJeTZTyONy//ALTnHxvkk7dm215pQFg43jMVJTSVEztGONpc47+gDnJJAA5yFnLzqKdkjS17GvadRa4AtI6QdRQU6ywypmxCskqJjrcbMbfUyMX0GDoHtJJ3qZ8yGK4LDTtYydra2QDjTMNBzjuZG46i0X1AG5tcjm0eevJTBKNoMIdFVv1thhI4vRvre9h+LbuGja5GzaRDscbnGzQSeYC51azq6kF3wV9VSMmM6OJ0FhFUF8Y/ly/CR9gOtv2SFL2S3CFoprNrI3Uz/ltvJEe0cpvoI6UEjY9k1SVsXF1UDJW7tIcpp52vGtp6QVx//wCDYL8zL6567nDsUgqIxJBKyVh2OY4OHpGw9CykEfDMTgnk7z/vy/msPG8xGFmlmFPC5k2g7i3GWR1njW3kkkEEix6CpNXF5ws5VJh9PIONa+pLSI4mkF2kRYF4HgNG035tSCt2RFWIcUpXPa1zRPGHB4BGi5wY64OrUCT1hXEAVPcg8MdU4rSxgaWlPG53mMcHyE/Za5XDQEREBERAREQEREBERAREQEREBfLL6iD5Za7H8n6etp3wVEYfG8doO5zT4rhuK2SIKi5d5B1OFVOg+7oybwzAWa8D+141Xbu27LFS7mlzxtqQykrnhs4s2OVxsJtwa47pP7uvbJmPYBT1lO+CojD43bQdoI2Oa7a1w3EKsmcTNfU4XIXi8tMTyJQNnM2QDwXdOw7uYBaxc5l7ljHhtC+dwDn+DEz5cjgdEdQsSegFRJm0z5uhDabEXOfGLBk+svYNwkG17frbRvvu7nOPm/8A8bhhlp65oDGuMQsHwP09rtNusHU0X12ts2oK+U8FZiuIWuZaiofrLjYX3knxWho2DYBYKzGQGbWlwyIaIElQR8JM4co87WDxGdA1nfdVzyjzeYnh50pqdwY06pY+XHqOo8Y3we2xW+ySz44lR2ZK7uqIW5Mp+EA+rNt+9pIJryqzS4ZXaTnw8VKf5sNmOvzubbRf2i6hrKrMPiNLd9ParjHzYtKB0wnwvskqYsk872GV2i0S8RMbfBzWaSeZr/Bf6b9AXbIKURGohc4N42N2xwGmw6txAssv/MGIeU1PrZfzVyXQtO1oPYFpMsMep6CilqJdEaLSGCwu+Qg6DG85J9AudyCpcuUFY8aLqqdwO4yyEeglZuA5C4jWOAp6SVwJ8MtLYx1yOs0em6x8moHS4hTNF9J9RENXOZG6/wAVcwBBH+a3NTHhbTLK4SVT22Lh4EbTYljL6zewu7Ve1tW+QURAREQEREBERAREQEREBERAREQEREBERAXlU0rJGOZIxr2OBDmuALSDtBB1EL1RBBeX+YFwLpsM1jaadx1j/Sedo+q7sJ1BR3k3lrieETOZGXMsfhIJmu0L9MZsWnpBBVuFqMdySoa0DuqljlI2FzeWBzCQWcB0XQQqeElV6FjRQaVtunJo/c2+1RvlNlL3bJxhpKandv7njcwO84FxBPTqVjZcx+CE37kLegTTW9rivakzNYJGQRRNcfrySv8A6S63sQVWgp3vdosa5zuZoJPoC6rAM6WLUTOLiqXFg1BkrRIG21Wbp629QNlajDsFpqcWgp4oRzRxsZ/aAtZjeQOG1jtOoo4nv+VYteet7CCe1BX5+fbGiLCeMdIgjv7QQuTxjKCtr5WmomknfsaDc2vuYwah2BWZZmbwQG/cDO2SYj0F9l0GE5L0VL/09JDEedkbWuPW4C57SgibMxmmmhmbXVsZjc0HiIneGCRYyPb4tgTZp1676rC82oiAiIgIiICIiAiIgIiICIiAiIgIiICIiAiIgIiICIiAiIgIiICIiAiIgIiICIiAiIgIiICIiAiIgIiICIiAiIgIiICIiAiIgIiICIiAiIgIiICIiAiIgIiICIiAiIgIiICIiAiIgIiICIiAiIgIiICIiAiIgIiICIiAiIgIiICIiAiIgIiICIiAiIg//9k="/>
          <p:cNvSpPr>
            <a:spLocks noChangeAspect="1" noChangeArrowheads="1"/>
          </p:cNvSpPr>
          <p:nvPr/>
        </p:nvSpPr>
        <p:spPr bwMode="auto">
          <a:xfrm>
            <a:off x="1587500" y="-384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64" y="2465389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969" y="2251075"/>
            <a:ext cx="199072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3071664" y="1340768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_____ pen is blue but </a:t>
            </a:r>
            <a:r>
              <a:rPr lang="nl-NL" dirty="0" err="1"/>
              <a:t>writes</a:t>
            </a:r>
            <a:r>
              <a:rPr lang="nl-NL" dirty="0"/>
              <a:t> black</a:t>
            </a:r>
          </a:p>
        </p:txBody>
      </p:sp>
    </p:spTree>
    <p:extLst>
      <p:ext uri="{BB962C8B-B14F-4D97-AF65-F5344CB8AC3E}">
        <p14:creationId xmlns:p14="http://schemas.microsoft.com/office/powerpoint/2010/main" val="3294341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1744" y="2636913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2636912"/>
            <a:ext cx="26098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3287688" y="1412776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_________ </a:t>
            </a:r>
            <a:r>
              <a:rPr lang="nl-NL" dirty="0" err="1"/>
              <a:t>butterflies</a:t>
            </a:r>
            <a:r>
              <a:rPr lang="nl-NL" dirty="0"/>
              <a:t> are pink</a:t>
            </a:r>
          </a:p>
        </p:txBody>
      </p:sp>
    </p:spTree>
    <p:extLst>
      <p:ext uri="{BB962C8B-B14F-4D97-AF65-F5344CB8AC3E}">
        <p14:creationId xmlns:p14="http://schemas.microsoft.com/office/powerpoint/2010/main" val="4184061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412" y="2539280"/>
            <a:ext cx="2438400" cy="187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0296" y="2539279"/>
            <a:ext cx="17145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2423592" y="836712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Look ______ </a:t>
            </a:r>
            <a:r>
              <a:rPr lang="nl-NL" dirty="0" err="1"/>
              <a:t>monkey</a:t>
            </a:r>
            <a:r>
              <a:rPr lang="nl-NL" dirty="0"/>
              <a:t> is </a:t>
            </a:r>
            <a:r>
              <a:rPr lang="nl-NL" dirty="0" err="1"/>
              <a:t>eating</a:t>
            </a:r>
            <a:r>
              <a:rPr lang="nl-NL" dirty="0"/>
              <a:t> a </a:t>
            </a:r>
            <a:r>
              <a:rPr lang="nl-NL" dirty="0" err="1"/>
              <a:t>banana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85451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E956918E8F84587544660C1BAEAF1" ma:contentTypeVersion="8" ma:contentTypeDescription="Een nieuw document maken." ma:contentTypeScope="" ma:versionID="7fef1718eb8099fc0f2e48a989a3d666">
  <xsd:schema xmlns:xsd="http://www.w3.org/2001/XMLSchema" xmlns:xs="http://www.w3.org/2001/XMLSchema" xmlns:p="http://schemas.microsoft.com/office/2006/metadata/properties" xmlns:ns2="5ead0259-f7ce-49dd-bf5c-05426091ec10" xmlns:ns3="42b4242f-bcea-469f-b355-96b5081b82f3" targetNamespace="http://schemas.microsoft.com/office/2006/metadata/properties" ma:root="true" ma:fieldsID="041149b3af6a3454e4cbaed4aed57ea0" ns2:_="" ns3:_="">
    <xsd:import namespace="5ead0259-f7ce-49dd-bf5c-05426091ec10"/>
    <xsd:import namespace="42b4242f-bcea-469f-b355-96b5081b82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d0259-f7ce-49dd-bf5c-05426091ec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4242f-bcea-469f-b355-96b5081b82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A159AC-8A6F-43CE-8509-67628D572B78}"/>
</file>

<file path=customXml/itemProps2.xml><?xml version="1.0" encoding="utf-8"?>
<ds:datastoreItem xmlns:ds="http://schemas.openxmlformats.org/officeDocument/2006/customXml" ds:itemID="{7460639B-8463-4471-A130-445A8E1DF92D}"/>
</file>

<file path=customXml/itemProps3.xml><?xml version="1.0" encoding="utf-8"?>
<ds:datastoreItem xmlns:ds="http://schemas.openxmlformats.org/officeDocument/2006/customXml" ds:itemID="{11F2125D-4120-4146-AA1A-66071FA7DF5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203</Words>
  <Application>Microsoft Office PowerPoint</Application>
  <PresentationFormat>Breedbeeld</PresentationFormat>
  <Paragraphs>48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20" baseType="lpstr">
      <vt:lpstr>Arial</vt:lpstr>
      <vt:lpstr>Calibri</vt:lpstr>
      <vt:lpstr>Gill Sans MT</vt:lpstr>
      <vt:lpstr>Verdana</vt:lpstr>
      <vt:lpstr>Wingdings 2</vt:lpstr>
      <vt:lpstr>Solstice</vt:lpstr>
      <vt:lpstr>Demonstrative determiners </vt:lpstr>
      <vt:lpstr>Fill in the correct answer: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Demonstrative determiners </dc:title>
  <dc:creator>Pim Sonnenberg</dc:creator>
  <cp:lastModifiedBy>Pim Sonnenberg</cp:lastModifiedBy>
  <cp:revision>5</cp:revision>
  <dcterms:created xsi:type="dcterms:W3CDTF">2021-01-10T18:02:49Z</dcterms:created>
  <dcterms:modified xsi:type="dcterms:W3CDTF">2021-01-10T18:24:33Z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0x010100D77E956918E8F84587544660C1BAEAF1</vt:lpwstr>
  </property>
</Properties>
</file>